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Proxima Nova"/>
      <p:bold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RobotoMon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d369b2faa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d369b2faa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3a6efab61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3a6efab61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3a6efab61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3a6efab61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3a6efab61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3a6efab61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3a6efab61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3a6efab61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3a6efab61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3a6efab61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3a6efab61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3a6efab61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3a6efab61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3a6efab61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3a6efab61_0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a3a6efab61_0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3a6efab61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3a6efab61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3a6efab61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3a6efab61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3a6efab61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3a6efab61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3a6efab61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3a6efab61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3a6efab61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Пользователь может перемещаться по разным приложениям (звонилка, смс и прочее)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Я запоминаю методы, так - что они составляют пары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431" name="Google Shape;431;ga3a6efab61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3a6efab61_0_4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3a6efab61_0_4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3a6efab61_0_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3a6efab61_0_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3a6efab61_0_4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a3a6efab61_0_4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3a6efab61_0_4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3a6efab61_0_4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3a6efab61_0_4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3a6efab61_0_4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3a6efab61_0_5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3a6efab61_0_5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3a6efab61_0_4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3a6efab61_0_4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3a6efab61_0_4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3a6efab61_0_4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3a6efab61_0_5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3a6efab61_0_5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a3a6efab61_0_5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a3a6efab61_0_5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a3a6efab61_0_5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a3a6efab61_0_5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3a6efab61_0_5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3a6efab61_0_5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3a6efab61_0_5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3a6efab61_0_5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3a6efab61_0_5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3a6efab61_0_5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3a6efab61_0_5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3a6efab61_0_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3a6efab61_0_6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3a6efab61_0_6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3a6efab61_0_6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a3a6efab61_0_6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d369b2faa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d369b2faa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d369b2fa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d369b2fa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3a6efab61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3a6efab61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8" name="Google Shape;8;p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6" name="Google Shape;26;p2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11169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BAE40"/>
          </p15:clr>
        </p15:guide>
        <p15:guide id="2" orient="horz" pos="17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07" name="Google Shape;107;p11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108" name="Google Shape;108;p11"/>
          <p:cNvPicPr preferRelativeResize="0"/>
          <p:nvPr/>
        </p:nvPicPr>
        <p:blipFill rotWithShape="1">
          <a:blip r:embed="rId2">
            <a:alphaModFix/>
          </a:blip>
          <a:srcRect b="77678" l="45143" r="38530" t="5844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13" name="Google Shape;113;p12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15" name="Google Shape;115;p1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16" name="Google Shape;116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2" name="Google Shape;122;p1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23" name="Google Shape;123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29" name="Google Shape;129;p12"/>
          <p:cNvSpPr txBox="1"/>
          <p:nvPr/>
        </p:nvSpPr>
        <p:spPr>
          <a:xfrm>
            <a:off x="817872" y="2922101"/>
            <a:ext cx="4473661" cy="75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130" name="Google Shape;130;p12"/>
          <p:cNvSpPr txBox="1"/>
          <p:nvPr/>
        </p:nvSpPr>
        <p:spPr>
          <a:xfrm>
            <a:off x="830483" y="3685902"/>
            <a:ext cx="5984655" cy="1769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32" name="Google Shape;132;p1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26" y="2497249"/>
            <a:ext cx="2565332" cy="30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37" name="Google Shape;137;p1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8" name="Google Shape;138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4" name="Google Shape;144;p1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45" name="Google Shape;145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53" name="Google Shape;153;p14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56" name="Google Shape;156;p14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58" name="Google Shape;158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4" name="Google Shape;164;p14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5" name="Google Shape;165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006" y="1980562"/>
            <a:ext cx="4951114" cy="607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73" name="Google Shape;173;p15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15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76" name="Google Shape;176;p15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77" name="Google Shape;177;p15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78" name="Google Shape;178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4" name="Google Shape;184;p15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85" name="Google Shape;185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9" name="Google Shape;189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532889"/>
            <a:ext cx="2255993" cy="28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96" name="Google Shape;196;p16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97" name="Google Shape;197;p16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98" name="Google Shape;198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4" name="Google Shape;204;p16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5" name="Google Shape;205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11" name="Google Shape;21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3187" y="2416919"/>
            <a:ext cx="1841486" cy="41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212" name="Google Shape;212;p16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1090">
            <a:off x="278202" y="2345788"/>
            <a:ext cx="5049832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Титульный лист">
  <p:cSld name="8_Титульный лист">
    <p:bg>
      <p:bgPr>
        <a:solidFill>
          <a:srgbClr val="F5F6F6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17" name="Google Shape;217;p17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19" name="Google Shape;219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5" name="Google Shape;225;p17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26" name="Google Shape;226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232" name="Google Shape;232;p1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00" y="539496"/>
            <a:ext cx="3134451" cy="14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35" name="Google Shape;235;p1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38" name="Google Shape;238;p18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39" name="Google Shape;239;p18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40" name="Google Shape;240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" name="Google Shape;245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6" name="Google Shape;246;p18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47" name="Google Shape;247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93" y="2500827"/>
            <a:ext cx="1473146" cy="19049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8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4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итульный лист">
  <p:cSld name="7_Титульный лист">
    <p:bg>
      <p:bgPr>
        <a:solidFill>
          <a:srgbClr val="F5F6F6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0" name="Google Shape;30;p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3" name="Google Shape;33;p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35" name="Google Shape;35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42" name="Google Shape;42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8" name="Google Shape;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22053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3" name="Google Shape;53;p4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" name="Google Shape;54;p4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55" name="Google Shape;55;p4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58" name="Google Shape;58;p5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b="2442" l="0" r="0" t="0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5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19954" l="0" r="0" t="14761"/>
          <a:stretch/>
        </p:blipFill>
        <p:spPr>
          <a:xfrm>
            <a:off x="0" y="0"/>
            <a:ext cx="67376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69" name="Google Shape;69;p6"/>
          <p:cNvPicPr preferRelativeResize="0"/>
          <p:nvPr/>
        </p:nvPicPr>
        <p:blipFill rotWithShape="1">
          <a:blip r:embed="rId3">
            <a:alphaModFix/>
          </a:blip>
          <a:srcRect b="34187" l="67073" r="26243" t="10701"/>
          <a:stretch/>
        </p:blipFill>
        <p:spPr>
          <a:xfrm rot="-5400000">
            <a:off x="8770924" y="-2674922"/>
            <a:ext cx="746154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74" name="Google Shape;74;p7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75" name="Google Shape;75;p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2" name="Google Shape;82;p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3" name="Google Shape;83;p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idx="1" type="body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8" name="Google Shape;88;p9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9" name="Google Shape;89;p9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" name="Google Shape;93;p10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95" name="Google Shape;95;p10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8" name="Google Shape;98;p10"/>
          <p:cNvSpPr txBox="1"/>
          <p:nvPr/>
        </p:nvSpPr>
        <p:spPr>
          <a:xfrm>
            <a:off x="7052578" y="1201712"/>
            <a:ext cx="1382355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0"/>
          <p:cNvSpPr txBox="1"/>
          <p:nvPr>
            <p:ph idx="4" type="body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" name="Google Shape;100;p10"/>
          <p:cNvSpPr txBox="1"/>
          <p:nvPr/>
        </p:nvSpPr>
        <p:spPr>
          <a:xfrm>
            <a:off x="9039462" y="1201712"/>
            <a:ext cx="2615636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09.11.20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0"/>
          <p:cNvSpPr txBox="1"/>
          <p:nvPr>
            <p:ph idx="5" type="body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>
            <a:off x="982568" y="4884407"/>
            <a:ext cx="4150539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0"/>
          <p:cNvSpPr txBox="1"/>
          <p:nvPr>
            <p:ph idx="6" type="body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262" name="Google Shape;262;p20"/>
          <p:cNvSpPr txBox="1"/>
          <p:nvPr>
            <p:ph idx="2" type="body"/>
          </p:nvPr>
        </p:nvSpPr>
        <p:spPr>
          <a:xfrm>
            <a:off x="1436700" y="3366225"/>
            <a:ext cx="6402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Основные компоненты приложения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982575" y="1612425"/>
            <a:ext cx="5615100" cy="49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/>
              <a:t>Наследник </a:t>
            </a:r>
            <a:r>
              <a:rPr b="1" lang="ru-RU" sz="1900"/>
              <a:t>Context</a:t>
            </a:r>
            <a:r>
              <a:rPr lang="ru-RU" sz="1900"/>
              <a:t>;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1900"/>
              <a:t>Есть свои методы, для “жизненного цикла”: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ru-RU" sz="1900"/>
              <a:t>attachBaseContext() </a:t>
            </a:r>
            <a:r>
              <a:rPr lang="ru-RU" sz="1900"/>
              <a:t>- присоединить базовый контекст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ru-RU" sz="1900"/>
              <a:t>onCreate()</a:t>
            </a:r>
            <a:r>
              <a:rPr lang="ru-RU" sz="1900"/>
              <a:t> - класс создан;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ru-RU" sz="1900"/>
              <a:t>onConfigurationChanged()</a:t>
            </a:r>
            <a:r>
              <a:rPr lang="ru-RU" sz="1900"/>
              <a:t> - изменена конфигурация приложения</a:t>
            </a:r>
            <a:r>
              <a:rPr lang="ru-RU" sz="1900">
                <a:solidFill>
                  <a:schemeClr val="dk1"/>
                </a:solidFill>
              </a:rPr>
              <a:t>. Работает не так, как в Activity;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ru-RU" sz="1900"/>
              <a:t>onLowMemory() </a:t>
            </a:r>
            <a:r>
              <a:rPr lang="ru-RU" sz="1900"/>
              <a:t>- система уведомляет, что у нее мало памяти</a:t>
            </a:r>
            <a:r>
              <a:rPr lang="ru-RU" sz="1900">
                <a:solidFill>
                  <a:schemeClr val="dk1"/>
                </a:solidFill>
              </a:rPr>
              <a:t>;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ru-RU" sz="1900"/>
              <a:t>onTrimMemory() </a:t>
            </a:r>
            <a:r>
              <a:rPr lang="ru-RU" sz="1900"/>
              <a:t>- намек на то, что надо освободить память</a:t>
            </a:r>
            <a:r>
              <a:rPr lang="ru-RU" sz="1900">
                <a:solidFill>
                  <a:schemeClr val="dk1"/>
                </a:solidFill>
              </a:rPr>
              <a:t>;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ru-RU" sz="1900">
                <a:solidFill>
                  <a:schemeClr val="dk1"/>
                </a:solidFill>
              </a:rPr>
              <a:t>registerActivityLifecycleCallbacks()</a:t>
            </a:r>
            <a:r>
              <a:rPr lang="ru-RU" sz="1900">
                <a:solidFill>
                  <a:schemeClr val="dk1"/>
                </a:solidFill>
              </a:rPr>
              <a:t> - подписаться на изменение </a:t>
            </a:r>
            <a:r>
              <a:rPr b="1" lang="ru-RU" sz="1900">
                <a:solidFill>
                  <a:schemeClr val="dk1"/>
                </a:solidFill>
              </a:rPr>
              <a:t>Activity</a:t>
            </a:r>
            <a:endParaRPr b="1"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ru-RU" sz="1900">
                <a:solidFill>
                  <a:schemeClr val="dk1"/>
                </a:solidFill>
              </a:rPr>
              <a:t>onTerminate()</a:t>
            </a:r>
            <a:r>
              <a:rPr lang="ru-RU" sz="1900">
                <a:solidFill>
                  <a:schemeClr val="dk1"/>
                </a:solidFill>
              </a:rPr>
              <a:t> - только в эмуляторах!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24" name="Google Shape;324;p2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Application</a:t>
            </a:r>
            <a:endParaRPr/>
          </a:p>
        </p:txBody>
      </p:sp>
      <p:sp>
        <p:nvSpPr>
          <p:cNvPr id="325" name="Google Shape;325;p2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6" name="Google Shape;326;p29"/>
          <p:cNvSpPr txBox="1"/>
          <p:nvPr/>
        </p:nvSpPr>
        <p:spPr>
          <a:xfrm>
            <a:off x="6642500" y="788625"/>
            <a:ext cx="5282100" cy="22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ConnectivityApplication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attachBaseContext(Context base)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final Context wrapped =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MyContextWrapper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(base);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.attachBaseContext(wrapped);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onCreate()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ServiceLocator.initialize(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6054" y="1798113"/>
            <a:ext cx="903300" cy="9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/>
        </p:nvSpPr>
        <p:spPr>
          <a:xfrm>
            <a:off x="6642500" y="3461650"/>
            <a:ext cx="49461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ConnectivityApplication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Application()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attachBaseContext(base: Context)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final Context wrapped =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MyContextWrapper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(base);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.attachBaseContext(wrapped)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ServiceLocator.initialize(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7000" y="4462424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982575" y="1612425"/>
            <a:ext cx="60435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Содержит важную информацию для системы: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Задает имя пакета;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Ограничения по API;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Ограничения по устройствам;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Описывает компоненты приложения;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Описывает, какие разрешения нужны приложению;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Объявляет разрешения для своих компонентов.</a:t>
            </a:r>
            <a:endParaRPr/>
          </a:p>
        </p:txBody>
      </p:sp>
      <p:sp>
        <p:nvSpPr>
          <p:cNvPr id="335" name="Google Shape;335;p3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Manifest</a:t>
            </a:r>
            <a:endParaRPr/>
          </a:p>
        </p:txBody>
      </p:sp>
      <p:sp>
        <p:nvSpPr>
          <p:cNvPr id="336" name="Google Shape;336;p3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7" name="Google Shape;337;p30"/>
          <p:cNvSpPr txBox="1"/>
          <p:nvPr/>
        </p:nvSpPr>
        <p:spPr>
          <a:xfrm>
            <a:off x="7109850" y="1005450"/>
            <a:ext cx="4945200" cy="4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manifest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xmlns:android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http://schemas.android.com/apk/res/android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package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ru.hse.lection04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uses-permission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.ConnectivityApplication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android:allowBackup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android:label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@string/app_name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android:icon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@mipmap/ic_launcher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android:roundIcon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@mipmap/ic_launcher_round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android:theme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@style/AppTheme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&lt;activity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&lt;service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&lt;provider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&lt;receiver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manifest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Структура</a:t>
            </a:r>
            <a:endParaRPr/>
          </a:p>
        </p:txBody>
      </p:sp>
      <p:sp>
        <p:nvSpPr>
          <p:cNvPr id="343" name="Google Shape;343;p3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44" name="Google Shape;344;p31"/>
          <p:cNvSpPr txBox="1"/>
          <p:nvPr/>
        </p:nvSpPr>
        <p:spPr>
          <a:xfrm>
            <a:off x="1548875" y="2013000"/>
            <a:ext cx="3363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manifest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uses-permission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permission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permission-tree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permission-group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instrumentation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uses-sdk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uses-configuration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 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uses-feature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 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supports-screens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 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compatible-screens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 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supports-gl-texture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 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... 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manifest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6008900" y="447900"/>
            <a:ext cx="5103900" cy="6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meta-data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activity-alias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. . . 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meta-data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activity-alias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. . . 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meta-data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receiver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. . . 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meta-data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receiver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provider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grant-uri-permission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meta-data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path-permission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provider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uses-library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Ограничения</a:t>
            </a:r>
            <a:endParaRPr/>
          </a:p>
        </p:txBody>
      </p:sp>
      <p:sp>
        <p:nvSpPr>
          <p:cNvPr id="351" name="Google Shape;351;p3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2" name="Google Shape;352;p32"/>
          <p:cNvSpPr txBox="1"/>
          <p:nvPr/>
        </p:nvSpPr>
        <p:spPr>
          <a:xfrm>
            <a:off x="6176875" y="788625"/>
            <a:ext cx="6065100" cy="56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&lt;manifest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package="string"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android:sharedUserId="string"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android:sharedUserLabel="string resource"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android:versionCode="integer"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android:versionName="string"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android:installLocation=["auto" | "internalOnly" | "preferExternal"]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uses-sdk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android:minSdkVersion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integer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android:targetSdkVersion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integer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android:maxSdkVersion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integer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&lt;uses-configuration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android:reqFiveWayNav=["true" | "false"]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android:reqHardKeyboard=["true" | "false"]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android:reqKeyboardType=["undefined" | "nokeys" | "qwerty" | "twelvekey"]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android:reqNavigation=["undefined" | "nonav" | "dpad" | "trackball" | "wheel"]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android:reqTouchScreen=["undefined" | "notouch" | "stylus" | "finger"]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&lt;uses-feature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android:name="string"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android:required=["true" | "false"]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android:glEsVersion="integer"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&lt;supports-screens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android:resizeable=["true"| "false"]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android:smallScreens=["true" | "false"]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android:normalScreens=["true" | "false"]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android:largeScreens=["true" | "false"]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android:xlargeScreens=["true" | "false"]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android:anyDensity=["true" | "false"]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android:requiresSmallestWidthDp="integer"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android:compatibleWidthLimitDp="integer"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android:largestWidthLimitDp="integer"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1838150" y="2234050"/>
            <a:ext cx="390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android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compileSdkVersion 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buildToolsVersion 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"30.0.2"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defaultConfig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applicationId 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"ru.hse.lection04"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minSdkVersion 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23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targetSdkVersion 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versionCode 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versionName 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"1.0"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idx="1" type="body"/>
          </p:nvPr>
        </p:nvSpPr>
        <p:spPr>
          <a:xfrm>
            <a:off x="982575" y="1612425"/>
            <a:ext cx="5119800" cy="44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uses-permission</a:t>
            </a:r>
            <a:r>
              <a:rPr lang="ru-RU"/>
              <a:t> - какое разрешение необходимо;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permission </a:t>
            </a:r>
            <a:r>
              <a:rPr lang="ru-RU"/>
              <a:t>- задать новое разрешение;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permission-group</a:t>
            </a:r>
            <a:r>
              <a:rPr lang="ru-RU"/>
              <a:t> - связывает permission логически в одну группу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permission-tree</a:t>
            </a:r>
            <a:r>
              <a:rPr lang="ru-RU"/>
              <a:t> - Объявление пространство имен разрешений;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Начиная с </a:t>
            </a:r>
            <a:r>
              <a:rPr b="1" lang="ru-RU"/>
              <a:t>Android API 23</a:t>
            </a:r>
            <a:r>
              <a:rPr lang="ru-RU"/>
              <a:t> если </a:t>
            </a:r>
            <a:r>
              <a:rPr b="1" lang="ru-RU"/>
              <a:t>permission </a:t>
            </a:r>
            <a:r>
              <a:rPr lang="ru-RU"/>
              <a:t>имеет категорию </a:t>
            </a:r>
            <a:r>
              <a:rPr b="1" lang="ru-RU"/>
              <a:t>dangerous</a:t>
            </a:r>
            <a:r>
              <a:rPr lang="ru-RU"/>
              <a:t>, то для его получения надо использовать механику “</a:t>
            </a:r>
            <a:r>
              <a:rPr b="1" lang="ru-RU"/>
              <a:t>Runtime Permission”</a:t>
            </a:r>
            <a:endParaRPr b="1"/>
          </a:p>
        </p:txBody>
      </p:sp>
      <p:sp>
        <p:nvSpPr>
          <p:cNvPr id="359" name="Google Shape;359;p3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Разрешения (permission)</a:t>
            </a:r>
            <a:endParaRPr/>
          </a:p>
        </p:txBody>
      </p:sp>
      <p:sp>
        <p:nvSpPr>
          <p:cNvPr id="360" name="Google Shape;360;p3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1" name="Google Shape;361;p33"/>
          <p:cNvSpPr txBox="1"/>
          <p:nvPr/>
        </p:nvSpPr>
        <p:spPr>
          <a:xfrm>
            <a:off x="6186200" y="186625"/>
            <a:ext cx="6005700" cy="6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&lt;permission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android:name="com.example.project.DEBIT_ACCT"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android:permissionGroup="string"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android:description="string resource"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android:icon="drawable resource"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android:label="string resource"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android:protectionLevel=["normal" | "dangerous" | "signature"]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uses-permission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com.example.project.DEBIT_ACCT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android:maxSdkVersion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19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permission-group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android:description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 resource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android:icon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drawable resource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android:label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 resource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permission-tree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android:icon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drawable resource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android:label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 resource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&lt;activity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android:name=".FreneticActivity"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android:permission="com.example.project.DEBIT_ACCT"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idx="1" type="body"/>
          </p:nvPr>
        </p:nvSpPr>
        <p:spPr>
          <a:xfrm>
            <a:off x="982575" y="1612425"/>
            <a:ext cx="49611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означает что теперь опасные разрешения </a:t>
            </a:r>
            <a:r>
              <a:rPr lang="ru-RU"/>
              <a:t>автоматические</a:t>
            </a:r>
            <a:r>
              <a:rPr lang="ru-RU"/>
              <a:t> не предоставляются системой при установке. Разработчик должен будет </a:t>
            </a:r>
            <a:r>
              <a:rPr lang="ru-RU"/>
              <a:t>предусмотреть</a:t>
            </a:r>
            <a:r>
              <a:rPr lang="ru-RU"/>
              <a:t> механизм их запроса в коде. Желательно - прямо перед использованием.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 этом, пользователь может отозвать предоставленное разрешение через настройки приложения. Надо учитывать этот момент, когда происходит возврат в приложение</a:t>
            </a:r>
            <a:endParaRPr/>
          </a:p>
        </p:txBody>
      </p:sp>
      <p:sp>
        <p:nvSpPr>
          <p:cNvPr id="367" name="Google Shape;367;p3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API 23 - введение Runtime Permission</a:t>
            </a:r>
            <a:endParaRPr/>
          </a:p>
        </p:txBody>
      </p:sp>
      <p:sp>
        <p:nvSpPr>
          <p:cNvPr id="368" name="Google Shape;368;p3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75" y="1447569"/>
            <a:ext cx="2779189" cy="494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5614" y="1447569"/>
            <a:ext cx="2779188" cy="494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/>
          <p:nvPr>
            <p:ph idx="1" type="body"/>
          </p:nvPr>
        </p:nvSpPr>
        <p:spPr>
          <a:xfrm>
            <a:off x="982575" y="1978550"/>
            <a:ext cx="63420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Внутри данного тэга описываем компоненты.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meta-data</a:t>
            </a:r>
            <a:r>
              <a:rPr lang="ru-RU"/>
              <a:t> - Key-Value элемент. Данные сюда могут быть вписаны во время компиляции, а потом мы их можем достать при работе приложения через </a:t>
            </a:r>
            <a:r>
              <a:rPr b="1" lang="ru-RU"/>
              <a:t>PackageItemInfo.metaData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uses-library</a:t>
            </a:r>
            <a:r>
              <a:rPr lang="ru-RU"/>
              <a:t> - Задает общую библиотеку, с которой должно быть связано приложение. Это аффектит на установку.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 тэги компонентов - разберем позже.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&lt;application&gt;</a:t>
            </a:r>
            <a:endParaRPr/>
          </a:p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78" name="Google Shape;378;p35"/>
          <p:cNvSpPr txBox="1"/>
          <p:nvPr/>
        </p:nvSpPr>
        <p:spPr>
          <a:xfrm>
            <a:off x="7324525" y="1612425"/>
            <a:ext cx="4488000" cy="4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.ConnectivityApplication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android:allowBackup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android:label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@string/app_name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android:icon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@mipmap/ic_launcher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android:roundIcon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@mipmap/ic_launcher_round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android:theme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@style/AppTheme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&lt;activity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&lt;activity-alias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&lt;service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&lt;provider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&lt;receiver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&lt;meta-data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&lt;uses-library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982575" y="1612425"/>
            <a:ext cx="55830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 сути - это триггер на определенные намерения.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Компонент может иметь несколько </a:t>
            </a:r>
            <a:r>
              <a:rPr b="1" lang="ru-RU"/>
              <a:t>intent-filter</a:t>
            </a:r>
            <a:r>
              <a:rPr lang="ru-RU"/>
              <a:t>, с разным набором параметров.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Прикрепляется к </a:t>
            </a:r>
            <a:r>
              <a:rPr b="1" lang="ru-RU"/>
              <a:t>Activity</a:t>
            </a:r>
            <a:r>
              <a:rPr lang="ru-RU"/>
              <a:t>, </a:t>
            </a:r>
            <a:r>
              <a:rPr b="1" lang="ru-RU"/>
              <a:t>Service </a:t>
            </a:r>
            <a:r>
              <a:rPr lang="ru-RU"/>
              <a:t>и </a:t>
            </a:r>
            <a:r>
              <a:rPr b="1" lang="ru-RU"/>
              <a:t>BroadcastReceiver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action </a:t>
            </a:r>
            <a:r>
              <a:rPr lang="ru-RU"/>
              <a:t>- типо действия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category </a:t>
            </a:r>
            <a:r>
              <a:rPr lang="ru-RU"/>
              <a:t>- дополнительная информация об исполнении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data </a:t>
            </a:r>
            <a:r>
              <a:rPr lang="ru-RU"/>
              <a:t>- данные намерения. </a:t>
            </a:r>
            <a:r>
              <a:rPr b="1" lang="ru-RU"/>
              <a:t>Uri</a:t>
            </a:r>
            <a:r>
              <a:rPr lang="ru-RU"/>
              <a:t> или </a:t>
            </a:r>
            <a:r>
              <a:rPr b="1" lang="ru-RU"/>
              <a:t>MimeType</a:t>
            </a:r>
            <a:endParaRPr b="1"/>
          </a:p>
        </p:txBody>
      </p:sp>
      <p:sp>
        <p:nvSpPr>
          <p:cNvPr id="384" name="Google Shape;384;p3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&lt;intent-filter&gt;</a:t>
            </a:r>
            <a:endParaRPr/>
          </a:p>
        </p:txBody>
      </p:sp>
      <p:sp>
        <p:nvSpPr>
          <p:cNvPr id="385" name="Google Shape;385;p3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6" name="Google Shape;386;p36"/>
          <p:cNvSpPr txBox="1"/>
          <p:nvPr/>
        </p:nvSpPr>
        <p:spPr>
          <a:xfrm>
            <a:off x="6565575" y="1758750"/>
            <a:ext cx="5405400" cy="3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android:icon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drawable resource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android:label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 resource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android:priority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integer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action - обязательно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android.intent.action.MAIN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android.intent.category.LAUNCHER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android:scheme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android:host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android:port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android:path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android:pathPattern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android:pathPrefix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android:mimeType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2" name="Google Shape;392;p37"/>
          <p:cNvSpPr txBox="1"/>
          <p:nvPr/>
        </p:nvSpPr>
        <p:spPr>
          <a:xfrm>
            <a:off x="982575" y="1612425"/>
            <a:ext cx="46623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Нужен для запуска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Activity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или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Explicit intent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 - Явное “намерение”. Указываем класс, к которому хотим обратиться.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Implicit intent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 - Неявное “намерение”. Указываем данные, а далее система собирает список обработчиков 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3200">
                <a:latin typeface="Proxima Nova"/>
                <a:ea typeface="Proxima Nova"/>
                <a:cs typeface="Proxima Nova"/>
                <a:sym typeface="Proxima Nova"/>
              </a:rPr>
              <a:t>Intent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6008925" y="4010375"/>
            <a:ext cx="58503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AutoNum type="arabicPeriod"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(Intent.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ACTION_VIEW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Uri.parse(url));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AutoNum type="arabicPeriod"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(FirstActivity.this, SecondActivity.class);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AutoNum type="arabicPeriod"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(Intent.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ACTION_SEND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.setType(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"image/png"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.putExtra(Intent.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EXTRA_STREAM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screenshotUri);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AutoNum type="arabicPeriod"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(Intent.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ACTION_CALL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.setData(Uri.parse(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"tel:555–555–5555"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5" name="Google Shape;3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189" y="732653"/>
            <a:ext cx="4494375" cy="28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/>
          <p:nvPr>
            <p:ph idx="1" type="body"/>
          </p:nvPr>
        </p:nvSpPr>
        <p:spPr>
          <a:xfrm>
            <a:off x="982575" y="1612425"/>
            <a:ext cx="71631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 класса </a:t>
            </a:r>
            <a:r>
              <a:rPr b="1" lang="ru-RU"/>
              <a:t>Intent </a:t>
            </a:r>
            <a:r>
              <a:rPr lang="ru-RU"/>
              <a:t>большая вариативность конструкторов. Но эти же параметры можно сетить отдельно: 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setAction() </a:t>
            </a:r>
            <a:r>
              <a:rPr lang="ru-RU"/>
              <a:t>- установить действие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addCategory() </a:t>
            </a:r>
            <a:r>
              <a:rPr lang="ru-RU"/>
              <a:t>- установить категорию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setData() </a:t>
            </a:r>
            <a:r>
              <a:rPr lang="ru-RU"/>
              <a:t>- установить Uri-данные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setType()</a:t>
            </a:r>
            <a:r>
              <a:rPr lang="ru-RU"/>
              <a:t> - установить тип данных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Также, вспомогательные методы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putExtras() </a:t>
            </a:r>
            <a:r>
              <a:rPr lang="ru-RU"/>
              <a:t>- положить данные в виде </a:t>
            </a:r>
            <a:r>
              <a:rPr b="1" lang="ru-RU"/>
              <a:t>Bundle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setFlags()</a:t>
            </a:r>
            <a:r>
              <a:rPr lang="ru-RU"/>
              <a:t> - флаги для коррекции запуска (обычно у </a:t>
            </a:r>
            <a:r>
              <a:rPr b="1" lang="ru-RU"/>
              <a:t>Activity</a:t>
            </a:r>
            <a:r>
              <a:rPr lang="ru-RU"/>
              <a:t>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setPackage()</a:t>
            </a:r>
            <a:r>
              <a:rPr lang="ru-RU"/>
              <a:t> - фильтр по имени пакета приложения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и т.п. 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8"/>
          <p:cNvSpPr txBox="1"/>
          <p:nvPr>
            <p:ph idx="2" type="body"/>
          </p:nvPr>
        </p:nvSpPr>
        <p:spPr>
          <a:xfrm>
            <a:off x="982573" y="788625"/>
            <a:ext cx="71631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Конструирование намерения</a:t>
            </a:r>
            <a:endParaRPr/>
          </a:p>
        </p:txBody>
      </p:sp>
      <p:sp>
        <p:nvSpPr>
          <p:cNvPr id="402" name="Google Shape;402;p3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073" y="1197481"/>
            <a:ext cx="3246243" cy="494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отметиться</a:t>
            </a:r>
            <a:br>
              <a:rPr lang="ru-RU"/>
            </a:br>
            <a:r>
              <a:rPr lang="ru-RU"/>
              <a:t>на портале</a:t>
            </a:r>
            <a:endParaRPr/>
          </a:p>
        </p:txBody>
      </p:sp>
      <p:sp>
        <p:nvSpPr>
          <p:cNvPr id="269" name="Google Shape;269;p2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idx="1" type="body"/>
          </p:nvPr>
        </p:nvSpPr>
        <p:spPr>
          <a:xfrm>
            <a:off x="1651825" y="5243579"/>
            <a:ext cx="5799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Опять он!</a:t>
            </a:r>
            <a:endParaRPr/>
          </a:p>
        </p:txBody>
      </p:sp>
      <p:sp>
        <p:nvSpPr>
          <p:cNvPr id="409" name="Google Shape;409;p39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Activity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/>
          <p:nvPr>
            <p:ph idx="1" type="body"/>
          </p:nvPr>
        </p:nvSpPr>
        <p:spPr>
          <a:xfrm>
            <a:off x="982575" y="1612425"/>
            <a:ext cx="59874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Один из базовых компонентов </a:t>
            </a:r>
            <a:r>
              <a:rPr b="1" lang="ru-RU"/>
              <a:t>Android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Отвечает за интерфейс приложения и взаимодействие с ним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свой жизненный цикл и состояния.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Чтобы запустить </a:t>
            </a:r>
            <a:r>
              <a:rPr b="1" lang="ru-RU"/>
              <a:t>Activity</a:t>
            </a:r>
            <a:r>
              <a:rPr lang="ru-RU"/>
              <a:t>, требуется использовать метод из </a:t>
            </a:r>
            <a:r>
              <a:rPr b="1" lang="ru-RU"/>
              <a:t>Context</a:t>
            </a:r>
            <a:r>
              <a:rPr lang="ru-RU"/>
              <a:t>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Context.startActivity()</a:t>
            </a:r>
            <a:r>
              <a:rPr lang="ru-RU"/>
              <a:t> - простой запуск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Context.startActivityForResult()</a:t>
            </a:r>
            <a:r>
              <a:rPr lang="ru-RU"/>
              <a:t> - если ожидаем возврат</a:t>
            </a:r>
            <a:endParaRPr/>
          </a:p>
        </p:txBody>
      </p:sp>
      <p:sp>
        <p:nvSpPr>
          <p:cNvPr id="415" name="Google Shape;415;p40"/>
          <p:cNvSpPr txBox="1"/>
          <p:nvPr>
            <p:ph idx="2" type="body"/>
          </p:nvPr>
        </p:nvSpPr>
        <p:spPr>
          <a:xfrm>
            <a:off x="982573" y="788625"/>
            <a:ext cx="58848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416" name="Google Shape;416;p4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17" name="Google Shape;417;p40"/>
          <p:cNvSpPr txBox="1"/>
          <p:nvPr/>
        </p:nvSpPr>
        <p:spPr>
          <a:xfrm>
            <a:off x="6969975" y="1248525"/>
            <a:ext cx="5015400" cy="20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AppCompatActivity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onCreate(Bundle savedInstanceState)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setContentView(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.layout.activity_main);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7080625" y="4161600"/>
            <a:ext cx="5015400" cy="20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AppCompatActivity()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onCreate(savedInstanceState: Bundle?)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setContentView(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.layout.activity_main)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2604" y="345238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0300" y="3520199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idx="1" type="body"/>
          </p:nvPr>
        </p:nvSpPr>
        <p:spPr>
          <a:xfrm>
            <a:off x="774450" y="1612425"/>
            <a:ext cx="6018300" cy="354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&lt;activity&gt;</a:t>
            </a:r>
            <a:r>
              <a:rPr lang="ru-RU"/>
              <a:t> - тэг для описания </a:t>
            </a:r>
            <a:r>
              <a:rPr b="1" lang="ru-RU"/>
              <a:t>Activity </a:t>
            </a:r>
            <a:r>
              <a:rPr lang="ru-RU"/>
              <a:t>в манифесте: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name </a:t>
            </a:r>
            <a:r>
              <a:rPr lang="ru-RU"/>
              <a:t>- путь до класса </a:t>
            </a:r>
            <a:r>
              <a:rPr b="1" lang="ru-RU"/>
              <a:t>Activity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theme </a:t>
            </a:r>
            <a:r>
              <a:rPr lang="ru-RU"/>
              <a:t>- собственная тема, если она должна отличаться от основной темы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и еще много других параметров...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&lt;activity-alias&gt;</a:t>
            </a:r>
            <a:r>
              <a:rPr lang="ru-RU"/>
              <a:t> - линк на </a:t>
            </a:r>
            <a:r>
              <a:rPr b="1" lang="ru-RU"/>
              <a:t>&lt;activity&gt;</a:t>
            </a:r>
            <a:r>
              <a:rPr lang="ru-RU"/>
              <a:t>. Единственная его функция - это “красиво” разделить саму </a:t>
            </a:r>
            <a:r>
              <a:rPr b="1" lang="ru-RU"/>
              <a:t>Activity </a:t>
            </a:r>
            <a:r>
              <a:rPr lang="ru-RU"/>
              <a:t>и точку входа в него.</a:t>
            </a:r>
            <a:endParaRPr/>
          </a:p>
        </p:txBody>
      </p:sp>
      <p:sp>
        <p:nvSpPr>
          <p:cNvPr id="426" name="Google Shape;426;p41"/>
          <p:cNvSpPr txBox="1"/>
          <p:nvPr>
            <p:ph idx="2" type="body"/>
          </p:nvPr>
        </p:nvSpPr>
        <p:spPr>
          <a:xfrm>
            <a:off x="982572" y="788625"/>
            <a:ext cx="47091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Указание в Manifest</a:t>
            </a:r>
            <a:endParaRPr/>
          </a:p>
        </p:txBody>
      </p:sp>
      <p:sp>
        <p:nvSpPr>
          <p:cNvPr id="427" name="Google Shape;427;p4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8" name="Google Shape;428;p41"/>
          <p:cNvSpPr txBox="1"/>
          <p:nvPr/>
        </p:nvSpPr>
        <p:spPr>
          <a:xfrm>
            <a:off x="6727375" y="788625"/>
            <a:ext cx="5464800" cy="5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.activities.SplashActivity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android:screenOrientation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sensorPortrait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android:theme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@style/AppTheme.Splash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activity-alias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Launcher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android:targetActivity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.activities.SplashActivity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android.intent.action.VIEW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android.intent.category.DEFAULT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android.intent.category.BROWSABLE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android:scheme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com.example.MESSAGE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android.intent.category.DEFAULT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android.intent.action.MAIN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android.intent.category.DEFAULT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android.intent.category.LAUNCHER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miui.intent.category.SYSAPP_RECOMMEND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activity-alias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469" y="788625"/>
            <a:ext cx="4300556" cy="55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2"/>
          <p:cNvSpPr txBox="1"/>
          <p:nvPr>
            <p:ph idx="1" type="body"/>
          </p:nvPr>
        </p:nvSpPr>
        <p:spPr>
          <a:xfrm>
            <a:off x="982579" y="1978550"/>
            <a:ext cx="62511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onCreate(Bundle savedState)</a:t>
            </a:r>
            <a:r>
              <a:rPr lang="ru-RU"/>
              <a:t> - Инициализируемся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onStart()</a:t>
            </a:r>
            <a:r>
              <a:rPr lang="ru-RU">
                <a:solidFill>
                  <a:schemeClr val="dk1"/>
                </a:solidFill>
              </a:rPr>
              <a:t> - Подготовка к отображению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onResume()</a:t>
            </a:r>
            <a:r>
              <a:rPr lang="ru-RU">
                <a:solidFill>
                  <a:schemeClr val="dk1"/>
                </a:solidFill>
              </a:rPr>
              <a:t> - Можно взаимодействовать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… PROFIT!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onSaveInstanceState(Bundle outState)</a:t>
            </a:r>
            <a:r>
              <a:rPr lang="ru-RU">
                <a:solidFill>
                  <a:schemeClr val="dk1"/>
                </a:solidFill>
              </a:rPr>
              <a:t> - Сохраняемся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onPause()</a:t>
            </a:r>
            <a:r>
              <a:rPr lang="ru-RU">
                <a:solidFill>
                  <a:schemeClr val="dk1"/>
                </a:solidFill>
              </a:rPr>
              <a:t> - Потеряли фокус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onStop()</a:t>
            </a:r>
            <a:r>
              <a:rPr lang="ru-RU">
                <a:solidFill>
                  <a:schemeClr val="dk1"/>
                </a:solidFill>
              </a:rPr>
              <a:t> - Невидимы для пользователя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onDestroy()</a:t>
            </a:r>
            <a:r>
              <a:rPr lang="ru-RU">
                <a:solidFill>
                  <a:schemeClr val="dk1"/>
                </a:solidFill>
              </a:rPr>
              <a:t> - Пока-пока!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5" name="Google Shape;435;p4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Ж</a:t>
            </a:r>
            <a:r>
              <a:rPr lang="ru-RU"/>
              <a:t>изненный цикл:)</a:t>
            </a:r>
            <a:endParaRPr/>
          </a:p>
        </p:txBody>
      </p:sp>
      <p:sp>
        <p:nvSpPr>
          <p:cNvPr id="436" name="Google Shape;436;p4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Фоновая работа и не только!</a:t>
            </a:r>
            <a:endParaRPr/>
          </a:p>
        </p:txBody>
      </p:sp>
      <p:sp>
        <p:nvSpPr>
          <p:cNvPr id="442" name="Google Shape;442;p43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Service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/>
          <p:nvPr>
            <p:ph idx="1" type="body"/>
          </p:nvPr>
        </p:nvSpPr>
        <p:spPr>
          <a:xfrm>
            <a:off x="982575" y="1612425"/>
            <a:ext cx="5763600" cy="430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Обеспечивает работоспособность и “видимость” для системы вашего приложения, даже после уничтожения визуальной части.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основном используется для “длительной” работы, когда ее надо будет продолжить в фоновом режиме.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случае отсутствия визуальной части приложения, активный </a:t>
            </a:r>
            <a:r>
              <a:rPr b="1" lang="ru-RU"/>
              <a:t>Service </a:t>
            </a:r>
            <a:r>
              <a:rPr lang="ru-RU"/>
              <a:t>повышает приоритет вашего приложения, чтобы его не убила система.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Service выполняет работу в главном потоке. А его наследник, </a:t>
            </a:r>
            <a:r>
              <a:rPr b="1" lang="ru-RU"/>
              <a:t>IntentService</a:t>
            </a:r>
            <a:r>
              <a:rPr lang="ru-RU"/>
              <a:t>, в асинхронном потоке.</a:t>
            </a:r>
            <a:r>
              <a:rPr b="1" lang="ru-RU"/>
              <a:t> </a:t>
            </a:r>
            <a:endParaRPr b="1"/>
          </a:p>
        </p:txBody>
      </p:sp>
      <p:sp>
        <p:nvSpPr>
          <p:cNvPr id="448" name="Google Shape;448;p44"/>
          <p:cNvSpPr txBox="1"/>
          <p:nvPr>
            <p:ph idx="2" type="body"/>
          </p:nvPr>
        </p:nvSpPr>
        <p:spPr>
          <a:xfrm>
            <a:off x="982572" y="788625"/>
            <a:ext cx="55392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449" name="Google Shape;449;p4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50" name="Google Shape;450;p44"/>
          <p:cNvSpPr txBox="1"/>
          <p:nvPr/>
        </p:nvSpPr>
        <p:spPr>
          <a:xfrm>
            <a:off x="6652725" y="710600"/>
            <a:ext cx="55392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ConnectivityService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int onStartCommand(Intent intent, int flags, int startId)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.onStartCommand(intent, flags, startId);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@Nullable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IBinder onBind(Intent intent)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1" name="Google Shape;451;p44"/>
          <p:cNvSpPr txBox="1"/>
          <p:nvPr/>
        </p:nvSpPr>
        <p:spPr>
          <a:xfrm>
            <a:off x="6746175" y="3831075"/>
            <a:ext cx="49263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ConnectivityService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Service()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onStartCommand(intent: Intent?, flags: Int, startId: Int): Int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.onStartCommand(intent, flags, startId)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onBind(intent: Intent): IBinder?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2" name="Google Shape;4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4754" y="1800813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5700" y="5214274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>
            <p:ph idx="1" type="body"/>
          </p:nvPr>
        </p:nvSpPr>
        <p:spPr>
          <a:xfrm>
            <a:off x="982575" y="1612425"/>
            <a:ext cx="61179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&lt;service&gt;</a:t>
            </a:r>
            <a:r>
              <a:rPr lang="ru-RU"/>
              <a:t> - тэг для описания </a:t>
            </a:r>
            <a:r>
              <a:rPr b="1" lang="ru-RU"/>
              <a:t>Service </a:t>
            </a:r>
            <a:r>
              <a:rPr lang="ru-RU"/>
              <a:t>в манифесте: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name </a:t>
            </a:r>
            <a:r>
              <a:rPr lang="ru-RU"/>
              <a:t>- путь до класса Service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process </a:t>
            </a:r>
            <a:r>
              <a:rPr lang="ru-RU"/>
              <a:t>- если указан, то сервис будет запущен в другом процессе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exported </a:t>
            </a:r>
            <a:r>
              <a:rPr lang="ru-RU"/>
              <a:t>- можно использовать этот компонент другим приложениям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и многое другое 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Указание </a:t>
            </a:r>
            <a:r>
              <a:rPr b="1" lang="ru-RU"/>
              <a:t>&lt;intent-filter&gt; </a:t>
            </a:r>
            <a:r>
              <a:rPr lang="ru-RU"/>
              <a:t>в манифесте, позволяет запустить сервис “не явно”, а значит и сделать доступ к сервису извне проще.</a:t>
            </a:r>
            <a:endParaRPr/>
          </a:p>
        </p:txBody>
      </p:sp>
      <p:sp>
        <p:nvSpPr>
          <p:cNvPr id="459" name="Google Shape;459;p45"/>
          <p:cNvSpPr txBox="1"/>
          <p:nvPr>
            <p:ph idx="2" type="body"/>
          </p:nvPr>
        </p:nvSpPr>
        <p:spPr>
          <a:xfrm>
            <a:off x="982572" y="788625"/>
            <a:ext cx="48117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Указание в Manifest</a:t>
            </a:r>
            <a:endParaRPr/>
          </a:p>
        </p:txBody>
      </p:sp>
      <p:sp>
        <p:nvSpPr>
          <p:cNvPr id="460" name="Google Shape;460;p4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61" name="Google Shape;461;p45"/>
          <p:cNvSpPr txBox="1"/>
          <p:nvPr/>
        </p:nvSpPr>
        <p:spPr>
          <a:xfrm>
            <a:off x="7100475" y="2230050"/>
            <a:ext cx="49080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.businesslayer.slices.AsyncSliceService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android:permission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android.permission.BIND_JOB_SERVICE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android:exported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android:process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:processname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com.example.ASYNC_SLICE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 txBox="1"/>
          <p:nvPr>
            <p:ph idx="1" type="body"/>
          </p:nvPr>
        </p:nvSpPr>
        <p:spPr>
          <a:xfrm>
            <a:off x="982575" y="1612425"/>
            <a:ext cx="7135200" cy="448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800"/>
              <a:t>Service </a:t>
            </a:r>
            <a:r>
              <a:rPr lang="ru-RU" sz="1800"/>
              <a:t>- один из тех компонентов, работу которого ограничивают. Поэтому следует учитывать, как надо стартовать сервис.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800"/>
              <a:t>Background Service</a:t>
            </a:r>
            <a:r>
              <a:rPr lang="ru-RU" sz="1800"/>
              <a:t> - не видим пользователю. При закрытии всех </a:t>
            </a:r>
            <a:r>
              <a:rPr b="1" lang="ru-RU" sz="1800"/>
              <a:t>Activity </a:t>
            </a:r>
            <a:r>
              <a:rPr lang="ru-RU" sz="1800"/>
              <a:t>этот сервис будет уничтожен. Стартуется при помощи </a:t>
            </a:r>
            <a:r>
              <a:rPr b="1" lang="ru-RU" sz="1800"/>
              <a:t>Context.startService(Intent)</a:t>
            </a:r>
            <a:r>
              <a:rPr lang="ru-RU" sz="1800"/>
              <a:t>.</a:t>
            </a:r>
            <a:r>
              <a:rPr lang="ru-RU" sz="1800">
                <a:solidFill>
                  <a:schemeClr val="dk1"/>
                </a:solidFill>
              </a:rPr>
              <a:t> Стопить работу надо самостоятельно.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800"/>
              <a:t>Foreground Service</a:t>
            </a:r>
            <a:r>
              <a:rPr lang="ru-RU" sz="1800"/>
              <a:t> - видим пользователю при помощи уведомления в статусбаре. Из-за того что видим, система позволяет ему работать без визуальной части. </a:t>
            </a:r>
            <a:r>
              <a:rPr lang="ru-RU" sz="1800">
                <a:solidFill>
                  <a:schemeClr val="dk1"/>
                </a:solidFill>
              </a:rPr>
              <a:t>Стартуется при помощи </a:t>
            </a:r>
            <a:r>
              <a:rPr b="1" lang="ru-RU" sz="1800">
                <a:solidFill>
                  <a:schemeClr val="dk1"/>
                </a:solidFill>
              </a:rPr>
              <a:t>ContextCompat.startForegroundService(Intent)</a:t>
            </a:r>
            <a:r>
              <a:rPr lang="ru-RU" sz="1800">
                <a:solidFill>
                  <a:schemeClr val="dk1"/>
                </a:solidFill>
              </a:rPr>
              <a:t> и установить уведомление. Стопить работу надо самостоятельно.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</a:rPr>
              <a:t>Bound Service</a:t>
            </a:r>
            <a:r>
              <a:rPr lang="ru-RU" sz="1800">
                <a:solidFill>
                  <a:schemeClr val="dk1"/>
                </a:solidFill>
              </a:rPr>
              <a:t> - не видим пользователю. Стартуется сервис при помощи </a:t>
            </a:r>
            <a:r>
              <a:rPr b="1" lang="ru-RU" sz="1800">
                <a:solidFill>
                  <a:schemeClr val="dk1"/>
                </a:solidFill>
              </a:rPr>
              <a:t>Context.bindService()</a:t>
            </a:r>
            <a:r>
              <a:rPr lang="ru-RU" sz="1800">
                <a:solidFill>
                  <a:schemeClr val="dk1"/>
                </a:solidFill>
              </a:rPr>
              <a:t>. Сервис живет до тех пор, пока у него есть “подписчики”.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67" name="Google Shape;467;p46"/>
          <p:cNvSpPr txBox="1"/>
          <p:nvPr>
            <p:ph idx="2" type="body"/>
          </p:nvPr>
        </p:nvSpPr>
        <p:spPr>
          <a:xfrm>
            <a:off x="982573" y="788625"/>
            <a:ext cx="71352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Сервисы делят на 3 вида</a:t>
            </a:r>
            <a:endParaRPr/>
          </a:p>
        </p:txBody>
      </p:sp>
      <p:sp>
        <p:nvSpPr>
          <p:cNvPr id="468" name="Google Shape;468;p4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69" name="Google Shape;4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600" y="2210562"/>
            <a:ext cx="3847350" cy="24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7"/>
          <p:cNvSpPr txBox="1"/>
          <p:nvPr>
            <p:ph idx="1" type="body"/>
          </p:nvPr>
        </p:nvSpPr>
        <p:spPr>
          <a:xfrm>
            <a:off x="982575" y="1612425"/>
            <a:ext cx="64818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зависимости от вида старта, цикл немного отличается: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onCreate() </a:t>
            </a:r>
            <a:r>
              <a:rPr lang="ru-RU"/>
              <a:t>- инициализация сервиса;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onStartCommand()</a:t>
            </a:r>
            <a:r>
              <a:rPr lang="ru-RU"/>
              <a:t> - в сервис пришел </a:t>
            </a:r>
            <a:r>
              <a:rPr b="1" lang="ru-RU"/>
              <a:t>Intent</a:t>
            </a:r>
            <a:r>
              <a:rPr lang="ru-RU"/>
              <a:t>. Не обязательно первый - ими можно не только стартовать сервисы, но и взаимодействовать с ними;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onBind()</a:t>
            </a:r>
            <a:r>
              <a:rPr lang="ru-RU"/>
              <a:t> -  отдать канал связи </a:t>
            </a:r>
            <a:r>
              <a:rPr b="1" lang="ru-RU"/>
              <a:t>IBinder</a:t>
            </a:r>
            <a:r>
              <a:rPr lang="ru-RU"/>
              <a:t>. Если привязывается компонент из другого процесса - надо использовать </a:t>
            </a:r>
            <a:r>
              <a:rPr b="1" lang="ru-RU"/>
              <a:t>AIDL </a:t>
            </a:r>
            <a:r>
              <a:rPr lang="ru-RU"/>
              <a:t>интерфейс.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onUnbind()</a:t>
            </a:r>
            <a:r>
              <a:rPr lang="ru-RU"/>
              <a:t> - от сервиса отвязался компонент.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onDestroy()</a:t>
            </a:r>
            <a:r>
              <a:rPr lang="ru-RU"/>
              <a:t> - уничтожение</a:t>
            </a:r>
            <a:endParaRPr/>
          </a:p>
        </p:txBody>
      </p:sp>
      <p:sp>
        <p:nvSpPr>
          <p:cNvPr id="475" name="Google Shape;475;p47"/>
          <p:cNvSpPr txBox="1"/>
          <p:nvPr>
            <p:ph idx="2" type="body"/>
          </p:nvPr>
        </p:nvSpPr>
        <p:spPr>
          <a:xfrm>
            <a:off x="982573" y="788625"/>
            <a:ext cx="64818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/>
              <a:t>Жизненный цикл</a:t>
            </a:r>
            <a:endParaRPr/>
          </a:p>
        </p:txBody>
      </p:sp>
      <p:sp>
        <p:nvSpPr>
          <p:cNvPr id="476" name="Google Shape;476;p4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77" name="Google Shape;4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7075" y="714525"/>
            <a:ext cx="4165400" cy="54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Этот метод возвращает один из следующих флагов.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START_NOT_STICKY</a:t>
            </a:r>
            <a:r>
              <a:rPr lang="ru-RU"/>
              <a:t> - если система убьет сервис, она его не перезапустит;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START_STICKY / START_STICKY_COMPATIBILITY</a:t>
            </a:r>
            <a:r>
              <a:rPr lang="ru-RU"/>
              <a:t> - если система убивает рабочий сервис, она его оживит, но не передаст в него </a:t>
            </a:r>
            <a:r>
              <a:rPr b="1" lang="ru-RU"/>
              <a:t>Intent</a:t>
            </a:r>
            <a:r>
              <a:rPr lang="ru-RU"/>
              <a:t>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START_REDELIVER_INTENT </a:t>
            </a:r>
            <a:r>
              <a:rPr lang="ru-RU"/>
              <a:t>- </a:t>
            </a:r>
            <a:r>
              <a:rPr lang="ru-RU">
                <a:solidFill>
                  <a:schemeClr val="dk1"/>
                </a:solidFill>
              </a:rPr>
              <a:t>если система убивает рабочий сервис, она его оживит, и вернет в него </a:t>
            </a:r>
            <a:r>
              <a:rPr b="1" lang="ru-RU">
                <a:solidFill>
                  <a:schemeClr val="dk1"/>
                </a:solidFill>
              </a:rPr>
              <a:t>Intent</a:t>
            </a:r>
            <a:r>
              <a:rPr lang="ru-RU">
                <a:solidFill>
                  <a:schemeClr val="dk1"/>
                </a:solidFill>
              </a:rPr>
              <a:t>, после которого не было завершения сервиса.</a:t>
            </a:r>
            <a:endParaRPr/>
          </a:p>
        </p:txBody>
      </p:sp>
      <p:sp>
        <p:nvSpPr>
          <p:cNvPr id="483" name="Google Shape;483;p4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Немного про onStartCommand()</a:t>
            </a:r>
            <a:endParaRPr/>
          </a:p>
        </p:txBody>
      </p:sp>
      <p:sp>
        <p:nvSpPr>
          <p:cNvPr id="484" name="Google Shape;484;p4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И еще раз</a:t>
            </a:r>
            <a:endParaRPr/>
          </a:p>
        </p:txBody>
      </p:sp>
      <p:sp>
        <p:nvSpPr>
          <p:cNvPr id="275" name="Google Shape;275;p22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Что помним?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Fragments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Lifecycle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States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22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уже сделали?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ДЗ?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ТЗ?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Сэмплы с ДЗ помогают?</a:t>
            </a:r>
            <a:endParaRPr/>
          </a:p>
        </p:txBody>
      </p: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Старт Foreground Service</a:t>
            </a:r>
            <a:endParaRPr/>
          </a:p>
        </p:txBody>
      </p:sp>
      <p:sp>
        <p:nvSpPr>
          <p:cNvPr id="490" name="Google Shape;490;p4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1" name="Google Shape;491;p49"/>
          <p:cNvSpPr txBox="1"/>
          <p:nvPr/>
        </p:nvSpPr>
        <p:spPr>
          <a:xfrm>
            <a:off x="795950" y="1612425"/>
            <a:ext cx="5418300" cy="3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AppCompatActivity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onCreate(Bundle savedInstanceState)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setContentView(</a:t>
            </a:r>
            <a:r>
              <a:rPr lang="ru-RU" sz="1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.layout.activity_main);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final Intent intent = ConnectivityService.newInstance(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ContextCompat.startForegroundService(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intent);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ConnectivityService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onCreate()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final Notification notification = buildNotification();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startForeground(</a:t>
            </a:r>
            <a:r>
              <a:rPr lang="ru-RU" sz="1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FOREGROUND_ID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notification);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2" name="Google Shape;492;p49"/>
          <p:cNvSpPr txBox="1"/>
          <p:nvPr/>
        </p:nvSpPr>
        <p:spPr>
          <a:xfrm>
            <a:off x="6400875" y="1557300"/>
            <a:ext cx="5645100" cy="3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AppCompatActivity()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onCreate(savedInstanceState: Bundle?)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setContentView(</a:t>
            </a:r>
            <a:r>
              <a:rPr lang="ru-RU" sz="1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.layout.activity_main)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val intent = ConnectivityService.Companion.newInstance(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ContextCompat.startForegroundService(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intent)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ConnectivityService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Service()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val notification = buildNotification()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startForeground(</a:t>
            </a:r>
            <a:r>
              <a:rPr lang="ru-RU" sz="1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FOREGROUND_ID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notification)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93" name="Google Shape;4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754" y="5224875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650" y="5355836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/>
          <p:nvPr>
            <p:ph idx="1" type="body"/>
          </p:nvPr>
        </p:nvSpPr>
        <p:spPr>
          <a:xfrm>
            <a:off x="1651825" y="5243582"/>
            <a:ext cx="5799600" cy="55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“</a:t>
            </a:r>
            <a:r>
              <a:rPr lang="ru-RU"/>
              <a:t>Широковещательные сообщения</a:t>
            </a:r>
            <a:r>
              <a:rPr lang="ru-RU"/>
              <a:t>”</a:t>
            </a:r>
            <a:endParaRPr/>
          </a:p>
        </p:txBody>
      </p:sp>
      <p:sp>
        <p:nvSpPr>
          <p:cNvPr id="500" name="Google Shape;500;p50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BroadcastReceiver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 txBox="1"/>
          <p:nvPr>
            <p:ph idx="1" type="body"/>
          </p:nvPr>
        </p:nvSpPr>
        <p:spPr>
          <a:xfrm>
            <a:off x="982575" y="1612425"/>
            <a:ext cx="6198900" cy="438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Базовый класс для получения “вещаний” от системы.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Вещания могут быть разные - от полной загрузки устройства, до информации о том, что произошел один тик на внутренних часах. Также можно создавать вещания самому.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Исполнение метода </a:t>
            </a:r>
            <a:r>
              <a:rPr b="1" lang="ru-RU"/>
              <a:t>onReceive</a:t>
            </a:r>
            <a:r>
              <a:rPr lang="ru-RU"/>
              <a:t> должно занимать как можно меньше времени, поэтому зачастую ресивер используется для получения сигнала, чтобы инициализировать исполнение в другом компоненте. Можно попробовать </a:t>
            </a:r>
            <a:r>
              <a:rPr b="1" lang="ru-RU"/>
              <a:t>goAsync()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Регистрацию разделяют на статическую (в </a:t>
            </a:r>
            <a:r>
              <a:rPr b="1" lang="ru-RU"/>
              <a:t>Manifest</a:t>
            </a:r>
            <a:r>
              <a:rPr lang="ru-RU"/>
              <a:t>) и динамическую (в коде).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507" name="Google Shape;507;p5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08" name="Google Shape;508;p51"/>
          <p:cNvSpPr txBox="1"/>
          <p:nvPr/>
        </p:nvSpPr>
        <p:spPr>
          <a:xfrm>
            <a:off x="7181475" y="2224488"/>
            <a:ext cx="48363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BootReceiver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BroadcastReceiver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onReceive(Context context, Intent intent)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// TODO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9" name="Google Shape;509;p51"/>
          <p:cNvSpPr txBox="1"/>
          <p:nvPr/>
        </p:nvSpPr>
        <p:spPr>
          <a:xfrm>
            <a:off x="7181475" y="3838663"/>
            <a:ext cx="49638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BootReceiver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BroadcastReceiver()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onReceive(context: Context, intent: Intent)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TODO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0" name="Google Shape;5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979" y="1115825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8925" y="4796011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2"/>
          <p:cNvSpPr txBox="1"/>
          <p:nvPr>
            <p:ph idx="1" type="body"/>
          </p:nvPr>
        </p:nvSpPr>
        <p:spPr>
          <a:xfrm>
            <a:off x="982575" y="1612425"/>
            <a:ext cx="5474100" cy="42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&lt;receiver&gt;</a:t>
            </a:r>
            <a:r>
              <a:rPr lang="ru-RU"/>
              <a:t> - Указание </a:t>
            </a:r>
            <a:r>
              <a:rPr b="1" lang="ru-RU"/>
              <a:t>BroadcastReceiver </a:t>
            </a:r>
            <a:r>
              <a:rPr lang="ru-RU"/>
              <a:t>в манифесте - делает ему “статическую” регистрацию.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Такой вид регистрации позволяет подписаться только на те события, которые отрабатывают не часто (например - полная загрузка устройства).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name </a:t>
            </a:r>
            <a:r>
              <a:rPr lang="ru-RU"/>
              <a:t>- путь до класса </a:t>
            </a:r>
            <a:r>
              <a:rPr b="1" lang="ru-RU">
                <a:solidFill>
                  <a:schemeClr val="dk1"/>
                </a:solidFill>
              </a:rPr>
              <a:t>BroadcastReceiver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&lt;intent-filter&gt;</a:t>
            </a:r>
            <a:r>
              <a:rPr lang="ru-RU">
                <a:solidFill>
                  <a:schemeClr val="dk1"/>
                </a:solidFill>
              </a:rPr>
              <a:t> - указать триггер, на который должен запуститься ресивер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Перед регистрированием ресивера - надо будет уточнить, какая регистрация для него доступна.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52"/>
          <p:cNvSpPr txBox="1"/>
          <p:nvPr>
            <p:ph idx="2" type="body"/>
          </p:nvPr>
        </p:nvSpPr>
        <p:spPr>
          <a:xfrm>
            <a:off x="982572" y="788625"/>
            <a:ext cx="49050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Указание в Manifest</a:t>
            </a:r>
            <a:endParaRPr/>
          </a:p>
        </p:txBody>
      </p:sp>
      <p:sp>
        <p:nvSpPr>
          <p:cNvPr id="518" name="Google Shape;518;p5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19" name="Google Shape;519;p52"/>
          <p:cNvSpPr txBox="1"/>
          <p:nvPr/>
        </p:nvSpPr>
        <p:spPr>
          <a:xfrm>
            <a:off x="6307500" y="2276675"/>
            <a:ext cx="58845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receiver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.presentationlayer.BootReceiver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android:enabled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android.intent.action.BOOT_COMPLETED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android.intent.action.QUICKBOOT_POWERON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receiver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/>
          <p:nvPr>
            <p:ph idx="1" type="body"/>
          </p:nvPr>
        </p:nvSpPr>
        <p:spPr>
          <a:xfrm>
            <a:off x="982575" y="1612425"/>
            <a:ext cx="103914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Происходит в коде. Поэтому следует понимать когда его регистрировать и когда отписываться.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С</a:t>
            </a:r>
            <a:r>
              <a:rPr b="1" lang="ru-RU"/>
              <a:t>ontext.registerReceiver()</a:t>
            </a:r>
            <a:r>
              <a:rPr lang="ru-RU"/>
              <a:t> - зарегистрировать ресивер;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Сontext.unregisterReceiver()</a:t>
            </a:r>
            <a:r>
              <a:rPr lang="ru-RU">
                <a:solidFill>
                  <a:schemeClr val="dk1"/>
                </a:solidFill>
              </a:rPr>
              <a:t> - отписать ресивер;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Context.sendOrderedBroadcast()</a:t>
            </a:r>
            <a:r>
              <a:rPr lang="ru-RU">
                <a:solidFill>
                  <a:schemeClr val="dk1"/>
                </a:solidFill>
              </a:rPr>
              <a:t> - отправить сообщение ресиверам поочередно, а не одновременно;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Context.send(remove)StickyBroadcast()</a:t>
            </a:r>
            <a:r>
              <a:rPr lang="ru-RU">
                <a:solidFill>
                  <a:schemeClr val="dk1"/>
                </a:solidFill>
              </a:rPr>
              <a:t> - устарел с 21 API. “Прилипшее” вещание, висит, и его данные получит любой новый подписчик.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Динамически можно зарегистрироваться почти на любые события, но тоже есть ограничения. Например, событие “Полная загрузка устройства” регистрировать в коде - смысла нет:)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Динамическая регистрация</a:t>
            </a:r>
            <a:endParaRPr/>
          </a:p>
        </p:txBody>
      </p:sp>
      <p:sp>
        <p:nvSpPr>
          <p:cNvPr id="526" name="Google Shape;526;p5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4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Обертка над данными</a:t>
            </a:r>
            <a:endParaRPr/>
          </a:p>
        </p:txBody>
      </p:sp>
      <p:sp>
        <p:nvSpPr>
          <p:cNvPr id="532" name="Google Shape;532;p54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ContentProvider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5"/>
          <p:cNvSpPr txBox="1"/>
          <p:nvPr>
            <p:ph idx="1" type="body"/>
          </p:nvPr>
        </p:nvSpPr>
        <p:spPr>
          <a:xfrm>
            <a:off x="982575" y="1612425"/>
            <a:ext cx="6099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Интерфейс для предоставления доступа к данным приложения. Провайдер сам обеспечивает безопасность данных и безопасную работу из разных процессов.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данные хранятся на самом деле - значение не имеет.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Работа с провайдером происходит через </a:t>
            </a:r>
            <a:r>
              <a:rPr b="1" lang="ru-RU"/>
              <a:t>ContentResolver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Обычный родительский класс - </a:t>
            </a:r>
            <a:r>
              <a:rPr b="1" lang="ru-RU"/>
              <a:t>ContentProvider</a:t>
            </a:r>
            <a:r>
              <a:rPr lang="ru-RU"/>
              <a:t>. Но для доступов к хранилищам </a:t>
            </a:r>
            <a:r>
              <a:rPr b="1" lang="ru-RU"/>
              <a:t>SAF</a:t>
            </a:r>
            <a:r>
              <a:rPr lang="ru-RU"/>
              <a:t> возможно потребуется наследоваться от </a:t>
            </a:r>
            <a:r>
              <a:rPr b="1" lang="ru-RU"/>
              <a:t>DocumentsProvider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5"/>
          <p:cNvSpPr txBox="1"/>
          <p:nvPr>
            <p:ph idx="2" type="body"/>
          </p:nvPr>
        </p:nvSpPr>
        <p:spPr>
          <a:xfrm>
            <a:off x="982571" y="788625"/>
            <a:ext cx="2880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539" name="Google Shape;539;p5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40" name="Google Shape;5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175" y="287500"/>
            <a:ext cx="5019825" cy="350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175" y="3877413"/>
            <a:ext cx="4898625" cy="242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6"/>
          <p:cNvSpPr txBox="1"/>
          <p:nvPr>
            <p:ph idx="1" type="body"/>
          </p:nvPr>
        </p:nvSpPr>
        <p:spPr>
          <a:xfrm>
            <a:off x="982575" y="1612425"/>
            <a:ext cx="62301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&lt;provider&gt;</a:t>
            </a:r>
            <a:r>
              <a:rPr lang="ru-RU"/>
              <a:t> - объявление компонента.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name </a:t>
            </a:r>
            <a:r>
              <a:rPr lang="ru-RU"/>
              <a:t>- путь до класса ContentProvider;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authorities </a:t>
            </a:r>
            <a:r>
              <a:rPr lang="ru-RU"/>
              <a:t>- перечисление “URI authorities”, которые поддерживает провайдер.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и много чего другого…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есть наследование от </a:t>
            </a:r>
            <a:r>
              <a:rPr b="1" lang="ru-RU"/>
              <a:t>DocumentsProvider</a:t>
            </a:r>
            <a:r>
              <a:rPr lang="ru-RU"/>
              <a:t>, то потребуется </a:t>
            </a:r>
            <a:r>
              <a:rPr b="1" lang="ru-RU"/>
              <a:t>&lt;intent-filter&gt;</a:t>
            </a:r>
            <a:r>
              <a:rPr lang="ru-RU"/>
              <a:t>.</a:t>
            </a:r>
            <a:endParaRPr/>
          </a:p>
        </p:txBody>
      </p:sp>
      <p:sp>
        <p:nvSpPr>
          <p:cNvPr id="547" name="Google Shape;547;p56"/>
          <p:cNvSpPr txBox="1"/>
          <p:nvPr>
            <p:ph idx="2" type="body"/>
          </p:nvPr>
        </p:nvSpPr>
        <p:spPr>
          <a:xfrm>
            <a:off x="982572" y="788625"/>
            <a:ext cx="48024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Указание в Manifest</a:t>
            </a:r>
            <a:endParaRPr/>
          </a:p>
        </p:txBody>
      </p:sp>
      <p:sp>
        <p:nvSpPr>
          <p:cNvPr id="548" name="Google Shape;548;p5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49" name="Google Shape;549;p56"/>
          <p:cNvSpPr txBox="1"/>
          <p:nvPr/>
        </p:nvSpPr>
        <p:spPr>
          <a:xfrm>
            <a:off x="7259200" y="2797200"/>
            <a:ext cx="48024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provider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android:authorities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ru.hse.lection04.log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.datalayer.LogDataAccessor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android:exported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7"/>
          <p:cNvSpPr txBox="1"/>
          <p:nvPr>
            <p:ph idx="1" type="body"/>
          </p:nvPr>
        </p:nvSpPr>
        <p:spPr>
          <a:xfrm>
            <a:off x="982575" y="1612425"/>
            <a:ext cx="6733800" cy="42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работы провайдера надо будет имплементировать несколько методов: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onCreate() </a:t>
            </a:r>
            <a:r>
              <a:rPr lang="ru-RU"/>
              <a:t>- инициализация;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getType()</a:t>
            </a:r>
            <a:r>
              <a:rPr lang="ru-RU"/>
              <a:t> - вернуть тип данных, соответствующего URI контента;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insert() </a:t>
            </a:r>
            <a:r>
              <a:rPr lang="ru-RU"/>
              <a:t>- добавить запись;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delete()</a:t>
            </a:r>
            <a:r>
              <a:rPr lang="ru-RU"/>
              <a:t> - удалить запись;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update()</a:t>
            </a:r>
            <a:r>
              <a:rPr lang="ru-RU"/>
              <a:t> - обновить запись;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query()</a:t>
            </a:r>
            <a:r>
              <a:rPr lang="ru-RU"/>
              <a:t> - </a:t>
            </a:r>
            <a:r>
              <a:rPr lang="ru-RU"/>
              <a:t>выполнить</a:t>
            </a:r>
            <a:r>
              <a:rPr lang="ru-RU"/>
              <a:t> запрос и вернуть результат.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Удобнее всего писать логику над </a:t>
            </a:r>
            <a:r>
              <a:rPr b="1" lang="ru-RU"/>
              <a:t>SQLite</a:t>
            </a:r>
            <a:r>
              <a:rPr lang="ru-RU"/>
              <a:t>, конечно. Но если вы используете что-то другое, а данные надо возвращать в виде </a:t>
            </a:r>
            <a:r>
              <a:rPr b="1" lang="ru-RU"/>
              <a:t>Cursor </a:t>
            </a:r>
            <a:r>
              <a:rPr lang="ru-RU"/>
              <a:t>- можно использовать </a:t>
            </a:r>
            <a:r>
              <a:rPr b="1" lang="ru-RU"/>
              <a:t>MatrixCursor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7"/>
          <p:cNvSpPr txBox="1"/>
          <p:nvPr>
            <p:ph idx="2" type="body"/>
          </p:nvPr>
        </p:nvSpPr>
        <p:spPr>
          <a:xfrm>
            <a:off x="982572" y="788625"/>
            <a:ext cx="48678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Имплементация</a:t>
            </a:r>
            <a:endParaRPr/>
          </a:p>
        </p:txBody>
      </p:sp>
      <p:sp>
        <p:nvSpPr>
          <p:cNvPr id="556" name="Google Shape;556;p5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57" name="Google Shape;557;p57"/>
          <p:cNvSpPr txBox="1"/>
          <p:nvPr/>
        </p:nvSpPr>
        <p:spPr>
          <a:xfrm>
            <a:off x="8098975" y="139950"/>
            <a:ext cx="4092900" cy="6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LogDataAccessor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ContentProvider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boolean onCreate() {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@Nullable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getType(@NonNull Uri uri) {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@Nullable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Uri insert(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	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@NonNull Uri uri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@Nullable ContentValues values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) {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int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@NonNull Uri uri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@Nullable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selection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@Nullable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[] selectionArgs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) {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int update(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@NonNull Uri uri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@Nullable ContentValues values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@Nullable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selection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@Nullable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[] selectionArgs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) {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@Nullable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Cursor query(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@NonNull Uri uri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@Nullable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[] projection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@Nullable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selection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@Nullable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[] selectionArgs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@Nullable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sortOrder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) {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"/>
          <p:cNvSpPr txBox="1"/>
          <p:nvPr>
            <p:ph idx="1" type="body"/>
          </p:nvPr>
        </p:nvSpPr>
        <p:spPr>
          <a:xfrm>
            <a:off x="982575" y="1612425"/>
            <a:ext cx="9726300" cy="7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 инициализируется до </a:t>
            </a:r>
            <a:r>
              <a:rPr b="1" lang="ru-RU"/>
              <a:t>Application.onCreate()</a:t>
            </a:r>
            <a:endParaRPr b="1"/>
          </a:p>
        </p:txBody>
      </p:sp>
      <p:sp>
        <p:nvSpPr>
          <p:cNvPr id="563" name="Google Shape;563;p5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Особенность ContentProvider ;)</a:t>
            </a:r>
            <a:endParaRPr/>
          </a:p>
        </p:txBody>
      </p:sp>
      <p:sp>
        <p:nvSpPr>
          <p:cNvPr id="564" name="Google Shape;564;p5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65" name="Google Shape;5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925" y="2209475"/>
            <a:ext cx="8654924" cy="43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Приложение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Activity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Service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AutoNum type="arabicPeriod"/>
            </a:pPr>
            <a:r>
              <a:rPr lang="ru-RU"/>
              <a:t>BroadcastReceiver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Font typeface="Proxima Nova"/>
              <a:buAutoNum type="arabicPeriod"/>
            </a:pPr>
            <a:r>
              <a:rPr lang="ru-RU"/>
              <a:t>ContentProvider</a:t>
            </a:r>
            <a:endParaRPr/>
          </a:p>
        </p:txBody>
      </p:sp>
      <p:sp>
        <p:nvSpPr>
          <p:cNvPr id="283" name="Google Shape;283;p23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 txBox="1"/>
          <p:nvPr>
            <p:ph idx="1" type="body"/>
          </p:nvPr>
        </p:nvSpPr>
        <p:spPr>
          <a:xfrm>
            <a:off x="7487278" y="3766046"/>
            <a:ext cx="3458400" cy="26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репозитории есть ошибка в имплементации логики получения информации о состоянии соединения.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Меняю </a:t>
            </a:r>
            <a:r>
              <a:rPr b="1" lang="ru-RU"/>
              <a:t>Pull Request</a:t>
            </a:r>
            <a:r>
              <a:rPr lang="ru-RU"/>
              <a:t> с фиксом на доп баллы.</a:t>
            </a:r>
            <a:endParaRPr/>
          </a:p>
        </p:txBody>
      </p:sp>
      <p:sp>
        <p:nvSpPr>
          <p:cNvPr id="571" name="Google Shape;571;p5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72" name="Google Shape;572;p59"/>
          <p:cNvSpPr txBox="1"/>
          <p:nvPr>
            <p:ph idx="2" type="body"/>
          </p:nvPr>
        </p:nvSpPr>
        <p:spPr>
          <a:xfrm>
            <a:off x="7487278" y="1996403"/>
            <a:ext cx="3458400" cy="14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Fix a Bug?</a:t>
            </a:r>
            <a:endParaRPr/>
          </a:p>
        </p:txBody>
      </p:sp>
      <p:pic>
        <p:nvPicPr>
          <p:cNvPr id="573" name="Google Shape;5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50" y="1514625"/>
            <a:ext cx="6024476" cy="34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  <p:sp>
        <p:nvSpPr>
          <p:cNvPr id="579" name="Google Shape;579;p6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9" name="Google Shape;289;p2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Ну как, готовы запоминать схему?:)</a:t>
            </a:r>
            <a:endParaRPr/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0" y="1612426"/>
            <a:ext cx="8559299" cy="48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Не, количество компонентов не изменилось</a:t>
            </a:r>
            <a:endParaRPr/>
          </a:p>
        </p:txBody>
      </p:sp>
      <p:sp>
        <p:nvSpPr>
          <p:cNvPr id="296" name="Google Shape;296;p2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38" y="1818078"/>
            <a:ext cx="9572981" cy="39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Application</a:t>
            </a:r>
            <a:endParaRPr/>
          </a:p>
        </p:txBody>
      </p:sp>
      <p:sp>
        <p:nvSpPr>
          <p:cNvPr id="303" name="Google Shape;303;p26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Приложение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idx="1" type="body"/>
          </p:nvPr>
        </p:nvSpPr>
        <p:spPr>
          <a:xfrm>
            <a:off x="982575" y="1699600"/>
            <a:ext cx="6608700" cy="4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ПО, которое выполняет определенные функции;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Приложение на </a:t>
            </a:r>
            <a:r>
              <a:rPr b="1" lang="ru-RU"/>
              <a:t>Android</a:t>
            </a:r>
            <a:r>
              <a:rPr lang="ru-RU"/>
              <a:t> может выполнять работу в </a:t>
            </a:r>
            <a:r>
              <a:rPr lang="ru-RU"/>
              <a:t>нескольких</a:t>
            </a:r>
            <a:r>
              <a:rPr lang="ru-RU"/>
              <a:t> процессах;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Процесс - отдельное, </a:t>
            </a:r>
            <a:r>
              <a:rPr lang="ru-RU"/>
              <a:t>виртуальное</a:t>
            </a:r>
            <a:r>
              <a:rPr lang="ru-RU"/>
              <a:t> адресное пространство со своими ресурсами и загруженными инструкциями;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У каждого процесса есть </a:t>
            </a:r>
            <a:r>
              <a:rPr b="1" lang="ru-RU">
                <a:solidFill>
                  <a:schemeClr val="dk1"/>
                </a:solidFill>
              </a:rPr>
              <a:t>Application</a:t>
            </a:r>
            <a:r>
              <a:rPr lang="ru-RU">
                <a:solidFill>
                  <a:schemeClr val="dk1"/>
                </a:solidFill>
              </a:rPr>
              <a:t> - о</a:t>
            </a:r>
            <a:r>
              <a:rPr lang="ru-RU"/>
              <a:t>сновной</a:t>
            </a:r>
            <a:r>
              <a:rPr lang="ru-RU"/>
              <a:t> класс для поддержания глобального состояния приложения;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Обычное приложение может сделать самоубийство (</a:t>
            </a:r>
            <a:r>
              <a:rPr i="1" lang="ru-RU"/>
              <a:t>Runtime.getRuntime().exit(0)</a:t>
            </a:r>
            <a:r>
              <a:rPr lang="ru-RU"/>
              <a:t>);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Но не нельзя убить чужое приложение:)</a:t>
            </a:r>
            <a:endParaRPr/>
          </a:p>
        </p:txBody>
      </p:sp>
      <p:sp>
        <p:nvSpPr>
          <p:cNvPr id="309" name="Google Shape;309;p27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310" name="Google Shape;310;p2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11" name="Google Shape;3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200" y="429725"/>
            <a:ext cx="3652500" cy="59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/>
              <a:t>Bind Application</a:t>
            </a:r>
            <a:endParaRPr/>
          </a:p>
        </p:txBody>
      </p:sp>
      <p:sp>
        <p:nvSpPr>
          <p:cNvPr id="317" name="Google Shape;317;p2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056" y="1612425"/>
            <a:ext cx="9362520" cy="45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